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</p:sldMasterIdLst>
  <p:notesMasterIdLst>
    <p:notesMasterId r:id="rId23"/>
  </p:notesMasterIdLst>
  <p:handoutMasterIdLst>
    <p:handoutMasterId r:id="rId24"/>
  </p:handoutMasterIdLst>
  <p:sldIdLst>
    <p:sldId id="513" r:id="rId6"/>
    <p:sldId id="488" r:id="rId7"/>
    <p:sldId id="489" r:id="rId8"/>
    <p:sldId id="490" r:id="rId9"/>
    <p:sldId id="491" r:id="rId10"/>
    <p:sldId id="492" r:id="rId11"/>
    <p:sldId id="493" r:id="rId12"/>
    <p:sldId id="515" r:id="rId13"/>
    <p:sldId id="516" r:id="rId14"/>
    <p:sldId id="517" r:id="rId15"/>
    <p:sldId id="518" r:id="rId16"/>
    <p:sldId id="519" r:id="rId17"/>
    <p:sldId id="520" r:id="rId18"/>
    <p:sldId id="521" r:id="rId19"/>
    <p:sldId id="522" r:id="rId20"/>
    <p:sldId id="484" r:id="rId21"/>
    <p:sldId id="514" r:id="rId22"/>
  </p:sldIdLst>
  <p:sldSz cx="9906000" cy="6858000" type="A4"/>
  <p:notesSz cx="6797675" cy="9926638"/>
  <p:embeddedFontLst>
    <p:embeddedFont>
      <p:font typeface="ABeeZee" panose="020B0604020202020204" charset="0"/>
      <p:regular r:id="rId25"/>
      <p:bold r:id="rId26"/>
      <p:italic r:id="rId27"/>
      <p:boldItalic r:id="rId28"/>
    </p:embeddedFont>
    <p:embeddedFont>
      <p:font typeface="ABeeZee" panose="020B0604020202020204" charset="0"/>
      <p:regular r:id="rId25"/>
      <p:bold r:id="rId26"/>
      <p:italic r:id="rId27"/>
      <p:boldItalic r:id="rId28"/>
    </p:embeddedFont>
    <p:embeddedFont>
      <p:font typeface="Roboto" panose="02000000000000000000" pitchFamily="2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it Outline" id="{4B5A7632-071C-4311-9B5E-BDF1D76673F2}">
          <p14:sldIdLst>
            <p14:sldId id="513"/>
            <p14:sldId id="488"/>
            <p14:sldId id="489"/>
            <p14:sldId id="490"/>
            <p14:sldId id="491"/>
            <p14:sldId id="492"/>
            <p14:sldId id="493"/>
            <p14:sldId id="515"/>
            <p14:sldId id="516"/>
            <p14:sldId id="517"/>
            <p14:sldId id="518"/>
            <p14:sldId id="519"/>
            <p14:sldId id="520"/>
            <p14:sldId id="521"/>
            <p14:sldId id="522"/>
            <p14:sldId id="484"/>
            <p14:sldId id="51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FAD479-02D9-AE1D-96CE-0E81AC46F11F}" name="Faye Johnson" initials="FJ" userId="S::faye.johnson@unitedlearning.org.uk::d8615b50-3036-4b21-8316-81c27d61a7ed" providerId="AD"/>
  <p188:author id="{70DA739A-678B-5775-597A-1902209A38AD}" name="Alicia Shanks" initials="AS" userId="S::alicia.shanks@unitedlearning.org.uk::3c82d5bd-0894-471d-8f79-880187f0fd4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Proofed" initials="PI" lastIdx="4" clrIdx="1">
    <p:extLst>
      <p:ext uri="{19B8F6BF-5375-455C-9EA6-DF929625EA0E}">
        <p15:presenceInfo xmlns:p15="http://schemas.microsoft.com/office/powerpoint/2012/main" userId="Proof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4E2"/>
    <a:srgbClr val="8262A6"/>
    <a:srgbClr val="E5E4F1"/>
    <a:srgbClr val="999999"/>
    <a:srgbClr val="B9B8BD"/>
    <a:srgbClr val="B4AFBF"/>
    <a:srgbClr val="48355B"/>
    <a:srgbClr val="D55D5D"/>
    <a:srgbClr val="C2C2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2.fntdata"/><Relationship Id="rId39" Type="http://schemas.microsoft.com/office/2018/10/relationships/authors" Target="authors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1.fntdata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May" userId="S::steven.may@barnsley-academy.org::1196dc3a-0bf0-49a1-ba3e-86faaab22aa4" providerId="AD" clId="Web-{8B628D4B-6AB2-2D84-3AA7-70CC9126A981}"/>
    <pc:docChg chg="modSld">
      <pc:chgData name="Steven May" userId="S::steven.may@barnsley-academy.org::1196dc3a-0bf0-49a1-ba3e-86faaab22aa4" providerId="AD" clId="Web-{8B628D4B-6AB2-2D84-3AA7-70CC9126A981}" dt="2026-01-09T07:15:08.099" v="3"/>
      <pc:docMkLst>
        <pc:docMk/>
      </pc:docMkLst>
      <pc:sldChg chg="modSp">
        <pc:chgData name="Steven May" userId="S::steven.may@barnsley-academy.org::1196dc3a-0bf0-49a1-ba3e-86faaab22aa4" providerId="AD" clId="Web-{8B628D4B-6AB2-2D84-3AA7-70CC9126A981}" dt="2026-01-09T07:15:08.099" v="3"/>
        <pc:sldMkLst>
          <pc:docMk/>
          <pc:sldMk cId="2002861623" sldId="493"/>
        </pc:sldMkLst>
        <pc:graphicFrameChg chg="mod modGraphic">
          <ac:chgData name="Steven May" userId="S::steven.may@barnsley-academy.org::1196dc3a-0bf0-49a1-ba3e-86faaab22aa4" providerId="AD" clId="Web-{8B628D4B-6AB2-2D84-3AA7-70CC9126A981}" dt="2026-01-09T07:15:08.099" v="3"/>
          <ac:graphicFrameMkLst>
            <pc:docMk/>
            <pc:sldMk cId="2002861623" sldId="493"/>
            <ac:graphicFrameMk id="2" creationId="{19BD6B37-1BE2-9241-B371-D2DA6517CF79}"/>
          </ac:graphicFrameMkLst>
        </pc:graphicFrameChg>
      </pc:sldChg>
    </pc:docChg>
  </pc:docChgLst>
  <pc:docChgLst>
    <pc:chgData name="Charlotte Grocott" userId="97208ff0-2862-47bb-957f-473aded6e124" providerId="ADAL" clId="{9931C7CC-8562-4157-9771-E3AF872C4E9A}"/>
    <pc:docChg chg="undo custSel modSld">
      <pc:chgData name="Charlotte Grocott" userId="97208ff0-2862-47bb-957f-473aded6e124" providerId="ADAL" clId="{9931C7CC-8562-4157-9771-E3AF872C4E9A}" dt="2026-01-12T09:30:31.042" v="89" actId="14734"/>
      <pc:docMkLst>
        <pc:docMk/>
      </pc:docMkLst>
      <pc:sldChg chg="modSp mod">
        <pc:chgData name="Charlotte Grocott" userId="97208ff0-2862-47bb-957f-473aded6e124" providerId="ADAL" clId="{9931C7CC-8562-4157-9771-E3AF872C4E9A}" dt="2026-01-12T09:24:03.376" v="88" actId="20577"/>
        <pc:sldMkLst>
          <pc:docMk/>
          <pc:sldMk cId="1000894513" sldId="515"/>
        </pc:sldMkLst>
        <pc:graphicFrameChg chg="modGraphic">
          <ac:chgData name="Charlotte Grocott" userId="97208ff0-2862-47bb-957f-473aded6e124" providerId="ADAL" clId="{9931C7CC-8562-4157-9771-E3AF872C4E9A}" dt="2026-01-12T09:24:03.376" v="88" actId="20577"/>
          <ac:graphicFrameMkLst>
            <pc:docMk/>
            <pc:sldMk cId="1000894513" sldId="515"/>
            <ac:graphicFrameMk id="2" creationId="{A0A0BC0C-EA8A-75E6-BEF4-238D90D4F383}"/>
          </ac:graphicFrameMkLst>
        </pc:graphicFrameChg>
      </pc:sldChg>
      <pc:sldChg chg="modSp mod">
        <pc:chgData name="Charlotte Grocott" userId="97208ff0-2862-47bb-957f-473aded6e124" providerId="ADAL" clId="{9931C7CC-8562-4157-9771-E3AF872C4E9A}" dt="2026-01-12T09:30:31.042" v="89" actId="14734"/>
        <pc:sldMkLst>
          <pc:docMk/>
          <pc:sldMk cId="1108264822" sldId="517"/>
        </pc:sldMkLst>
        <pc:graphicFrameChg chg="modGraphic">
          <ac:chgData name="Charlotte Grocott" userId="97208ff0-2862-47bb-957f-473aded6e124" providerId="ADAL" clId="{9931C7CC-8562-4157-9771-E3AF872C4E9A}" dt="2026-01-12T09:30:31.042" v="89" actId="14734"/>
          <ac:graphicFrameMkLst>
            <pc:docMk/>
            <pc:sldMk cId="1108264822" sldId="517"/>
            <ac:graphicFrameMk id="2" creationId="{20D54545-BE31-DD69-28AF-970E6B3C953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25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1393" y="3108852"/>
            <a:ext cx="6583334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6449926" y="3107603"/>
            <a:ext cx="658626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72A5E7-274A-395E-21EF-898BCF9C39B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2FCB5-446D-0733-0A9B-FCCF1C282FC0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2892-55FB-9368-26D2-BCCAB8498DF7}"/>
              </a:ext>
            </a:extLst>
          </p:cNvPr>
          <p:cNvSpPr/>
          <p:nvPr userDrawn="1"/>
        </p:nvSpPr>
        <p:spPr>
          <a:xfrm rot="5400000">
            <a:off x="8654183" y="907292"/>
            <a:ext cx="2186362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4B38B-CDEB-E7E9-CFAB-C61D409A7331}"/>
              </a:ext>
            </a:extLst>
          </p:cNvPr>
          <p:cNvSpPr txBox="1"/>
          <p:nvPr userDrawn="1"/>
        </p:nvSpPr>
        <p:spPr>
          <a:xfrm rot="16200000">
            <a:off x="8651557" y="914667"/>
            <a:ext cx="2186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Autumn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6D1E3-517B-A2C7-25E7-EFA7F731BDC9}"/>
              </a:ext>
            </a:extLst>
          </p:cNvPr>
          <p:cNvSpPr/>
          <p:nvPr userDrawn="1"/>
        </p:nvSpPr>
        <p:spPr>
          <a:xfrm rot="5400000">
            <a:off x="8660258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DED0D-BC10-9BE0-198A-7320E31B6494}"/>
              </a:ext>
            </a:extLst>
          </p:cNvPr>
          <p:cNvSpPr txBox="1"/>
          <p:nvPr userDrawn="1"/>
        </p:nvSpPr>
        <p:spPr>
          <a:xfrm rot="16200000">
            <a:off x="8652632" y="310224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Spring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CD5BE-0CC7-C964-13DD-A9D6444FD772}"/>
              </a:ext>
            </a:extLst>
          </p:cNvPr>
          <p:cNvSpPr/>
          <p:nvPr userDrawn="1"/>
        </p:nvSpPr>
        <p:spPr>
          <a:xfrm rot="5400000">
            <a:off x="8656291" y="5300551"/>
            <a:ext cx="2202489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ABeeZee" panose="020B0604020202020204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D4B74-9317-12CC-D5C7-23BB953BB2D8}"/>
              </a:ext>
            </a:extLst>
          </p:cNvPr>
          <p:cNvSpPr txBox="1"/>
          <p:nvPr userDrawn="1"/>
        </p:nvSpPr>
        <p:spPr>
          <a:xfrm rot="16200000">
            <a:off x="8652632" y="532856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Summer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A7E4AB-284A-9FAD-5D81-D3947C793E48}"/>
              </a:ext>
            </a:extLst>
          </p:cNvPr>
          <p:cNvSpPr/>
          <p:nvPr userDrawn="1"/>
        </p:nvSpPr>
        <p:spPr>
          <a:xfrm>
            <a:off x="49939" y="279647"/>
            <a:ext cx="6203769" cy="41001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0AD36F-9F47-93E7-68DA-9D31B04EC20F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E6A53E-99FE-A687-A6B5-360D0D4A5C39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5DBE3411-C1D7-86A2-0A20-2E651C6D6FF9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B8BE7F-5AB1-2D98-875E-543856FE6B4A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3D9C042-77C2-0EB6-F1E0-1B462CE63F9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0513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</a:rPr>
              <a:t>Teacher Pack  |  Geography  |  Year 7  |  Spring 1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</a:rPr>
              <a:t>Unit title </a:t>
            </a:r>
            <a:endParaRPr lang="en-GB" sz="900" b="1">
              <a:ln w="12700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0116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C45D1-8A1B-2FE6-98EA-07500312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03235"/>
            <a:ext cx="8543925" cy="524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B593-A629-3962-1B97-99ADA71BB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627458"/>
            <a:ext cx="8543925" cy="138243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7EA37-F999-402D-450A-751E42868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D208053F-EADE-7BAF-06CA-983690FB2F4A}"/>
              </a:ext>
            </a:extLst>
          </p:cNvPr>
          <p:cNvSpPr txBox="1">
            <a:spLocks/>
          </p:cNvSpPr>
          <p:nvPr/>
        </p:nvSpPr>
        <p:spPr>
          <a:xfrm>
            <a:off x="464637" y="1068679"/>
            <a:ext cx="8742556" cy="197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spc="100">
                <a:solidFill>
                  <a:schemeClr val="bg1"/>
                </a:solidFill>
                <a:effectLst/>
                <a:highlight>
                  <a:srgbClr val="CAC4E2"/>
                </a:highlight>
                <a:latin typeface="Abeezee"/>
                <a:ea typeface="Andika"/>
                <a:cs typeface="Andika"/>
              </a:rPr>
              <a:t>Year 8 </a:t>
            </a:r>
            <a:r>
              <a:rPr lang="en-US" sz="3200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Geography Core Knowledge Booklet</a:t>
            </a:r>
            <a:endParaRPr lang="en-GB" sz="12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85C82-FA05-58D2-DC3B-6F0AB51B5D36}"/>
              </a:ext>
            </a:extLst>
          </p:cNvPr>
          <p:cNvSpPr txBox="1"/>
          <p:nvPr/>
        </p:nvSpPr>
        <p:spPr>
          <a:xfrm>
            <a:off x="122663" y="211873"/>
            <a:ext cx="2330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chemeClr val="bg1"/>
                </a:solidFill>
              </a:rPr>
              <a:t>Autumn term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C173DB-3D1B-7B47-26C5-FDDAC15DA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67316"/>
              </p:ext>
            </p:extLst>
          </p:nvPr>
        </p:nvGraphicFramePr>
        <p:xfrm>
          <a:off x="464637" y="3249986"/>
          <a:ext cx="8742558" cy="219975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1279">
                  <a:extLst>
                    <a:ext uri="{9D8B030D-6E8A-4147-A177-3AD203B41FA5}">
                      <a16:colId xmlns:a16="http://schemas.microsoft.com/office/drawing/2014/main" val="3221006937"/>
                    </a:ext>
                  </a:extLst>
                </a:gridCol>
                <a:gridCol w="4371279">
                  <a:extLst>
                    <a:ext uri="{9D8B030D-6E8A-4147-A177-3AD203B41FA5}">
                      <a16:colId xmlns:a16="http://schemas.microsoft.com/office/drawing/2014/main" val="1076409870"/>
                    </a:ext>
                  </a:extLst>
                </a:gridCol>
              </a:tblGrid>
              <a:tr h="733251"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bg1"/>
                          </a:solidFill>
                        </a:rPr>
                        <a:t>Unit 1: Population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bg1"/>
                          </a:solidFill>
                        </a:rPr>
                        <a:t>P1-6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04140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Unit 2: Coasts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C1-8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86294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007997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7B7A2C1-1EFB-4320-4F0A-30A050EFEEA9}"/>
              </a:ext>
            </a:extLst>
          </p:cNvPr>
          <p:cNvGrpSpPr/>
          <p:nvPr/>
        </p:nvGrpSpPr>
        <p:grpSpPr>
          <a:xfrm>
            <a:off x="7950820" y="192065"/>
            <a:ext cx="1702416" cy="1249650"/>
            <a:chOff x="4069964" y="1546359"/>
            <a:chExt cx="1600200" cy="1143001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CDE83D8C-7425-6841-AE49-4BBD369B48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69964" y="1546360"/>
              <a:ext cx="1600200" cy="1143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F58A11-AD98-AF7D-9569-2EC902BB6670}"/>
                </a:ext>
              </a:extLst>
            </p:cNvPr>
            <p:cNvSpPr txBox="1"/>
            <p:nvPr/>
          </p:nvSpPr>
          <p:spPr>
            <a:xfrm rot="16200000">
              <a:off x="3683697" y="1974262"/>
              <a:ext cx="1143001" cy="287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+mn-lt"/>
                </a:rPr>
                <a:t>Geography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379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640E0-AF97-4C06-01EB-30383CCEE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06F4D4E1-D878-1A6B-FC66-0417342D9572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C3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0D54545-BE31-DD69-28AF-970E6B3C9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54835"/>
              </p:ext>
            </p:extLst>
          </p:nvPr>
        </p:nvGraphicFramePr>
        <p:xfrm>
          <a:off x="216064" y="862882"/>
          <a:ext cx="9452721" cy="4881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1372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1372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Weathering only takes place whilst the rock is 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stationary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5969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What are the three types of weathering?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biological chemical physical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478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erosion caused by the force of the water hitting the rocks, which traps and compresses air in the cracks, and causes the cracks to weaken and break.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hydraulic action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936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erosion caused when rocks and sediment carried by waves (or a river) are thrown against a cliff or riverbank.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478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erosion caused when rocks and sediment carried by waves (or a river) hit each other and cause each other to break into smaller pieces.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attrition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66852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the key difference between abrasion and attrition?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 smooths pebbles; attrition makes them sharper.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478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Hydraulic action is strongest when…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water crashes into cracks in the rock with force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478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Where is attrition most likely to happen?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where rocks in the water are constantly colliding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1372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Which process would be most responsible for creating holes in the base of a cliff?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22722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three main types of rock are igneous, metamorphic and…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sedimentary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264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88F2-78FF-FD64-5E97-43ADAB9CC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C997E78D-6745-97E0-EAC2-79ADB75905B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C4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9DC136-EC70-EB6A-6906-7A5395D3D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560661"/>
              </p:ext>
            </p:extLst>
          </p:nvPr>
        </p:nvGraphicFramePr>
        <p:xfrm>
          <a:off x="216064" y="862882"/>
          <a:ext cx="9452721" cy="5230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erosion caused when rocks and sediment carried by waves are thrown against the cliff or riverbank is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abrasion/attrition.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579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Weathering happens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quickly/slowly.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slowly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7148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erosion caused by the force of the water hitting the rocks, which traps and compresses air in the cracks and causes the cracks to weaken and break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hydraulic action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What is a characteristic of igneous rock?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hard crystalline rock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What is a characteristic of metamorphic rock?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mostly layered rock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a type of sedimentary rock?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limestone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The movement of a wave up a beach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swash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Backwash happens at what angle to the beach?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90 degrees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57477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When waves compress pockets of air in cracks in a cliff, causing the crack to widen, breaking off rock, it is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hydraulic action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distance the wave has travelled is known as the…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fetch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877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3A865-5B3D-AD10-71CF-2B0FC2097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2C59A944-1DBF-6FCA-27A7-7B5A783B66A8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C5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391C21-9631-BAE0-1BDE-9C9E798C18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096957"/>
              </p:ext>
            </p:extLst>
          </p:nvPr>
        </p:nvGraphicFramePr>
        <p:xfrm>
          <a:off x="216064" y="862882"/>
          <a:ext cx="9452721" cy="4705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movement of a wave down the beach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backwash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This type of wave causes deposition…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key term that describes different rock types, e.g. resistant rock such as igneous rock and less resistant rock such as sedimentary rocks…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geology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Soft/hard 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rock is resistant and forms headlands.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hard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When waves compress pockets of air in cracks in a cliff, causing the crack to widen and breaking off rock, it is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hydraulic action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the second stage in the formation of a wavecut platform?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 wavecut notch forms due to erosion.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Which processes are mainly responsible for eroding the base of a cliff?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abrasion and hydraulic action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Why does the cliff eventually collapse during the formation of a wavecut platform?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rock becomes unsupported.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What is left behind as the cliff retreats inland over time?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 wavecut platform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This category of rock is less resistant and forms bays… 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soft rock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977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ECE3D-2963-CE7F-6AEE-600E2CCAA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3ACECC90-D74C-B658-A4ED-10E48C16DFA0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C6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1ECBCE9-4DAC-5CF0-B0E9-84E96C5AD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203407"/>
              </p:ext>
            </p:extLst>
          </p:nvPr>
        </p:nvGraphicFramePr>
        <p:xfrm>
          <a:off x="216064" y="862882"/>
          <a:ext cx="9452721" cy="529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movement of sediment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transportation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Which of the following best describes the direction of the swash during longshore drift?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 the same direction and angle as the prevailing wind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At what angle does the backwash move material back down the beach?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90 degrees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Why does the backwash move material straight back down the beach rather than at an angle?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Because of gravity.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Which of the following best describes the overall movement of sediment due to longshore drift?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 zigzag pattern along the coast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The movement of a wave down the beach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backwash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When the roof of the arch collapses it leaves behind a…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stack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This type of wave has a weak swash and strong backwash…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When waves drop the sediment that they are transporting, either due to a loss of energy or change in the direction of the coastline, this is known as…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deposition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movement of sediment along the coastline in a zigzag motion, due to the wind and swash occurring at an angle to the beach, is known as… 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longshore drift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243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5BD05-0E8F-13A4-EFFE-3CC9A4BB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D5734A14-06FA-223B-56E2-B97B93AD4ADF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C7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208DD93-A93A-3CC7-33BF-B6972E79C9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988421"/>
              </p:ext>
            </p:extLst>
          </p:nvPr>
        </p:nvGraphicFramePr>
        <p:xfrm>
          <a:off x="216064" y="862882"/>
          <a:ext cx="9452721" cy="4738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What is one advantage of sea walls?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They have a long life-span.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What is one advantage of beach nourishment?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It looks natural.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What is one disadvantage of seawalls?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They are expensive to build.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What is one disadvantage of groynes?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They starve other beaches of sediment.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What is one disadvantage of managed retreat?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Houses, businesses and farmland are lost.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one disadvantage of beach nourishment?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It looks natural.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What is one advantage of groynes?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They trap sediment to build up the beach.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What is one advantage of managed retreat?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It is the least expensive option.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Which type of erosion involves rocks hitting into each other and breaking down into smaller pieces?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Attrition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 sea wall is a hard/soft engineering strategy. 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hard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344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03A47-7BD1-845A-6F60-C5AB9DCF9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B599046C-CF04-2E78-B08A-6CF3D0055247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C8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4F9FB6-D865-241B-5CDD-1EE8A65224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887526"/>
              </p:ext>
            </p:extLst>
          </p:nvPr>
        </p:nvGraphicFramePr>
        <p:xfrm>
          <a:off x="216064" y="862882"/>
          <a:ext cx="9452721" cy="5304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distance the wave has travelled is known as the…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fetch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reason sea walls have a curved top is to stop longshore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drift/reflect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wave energy.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reflect wave energy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Wooden or concrete posts that run out to sea and slow longshore drift are...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groynes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main coastal management strategy being used at </a:t>
                      </a:r>
                      <a:r>
                        <a:rPr lang="en-GB" sz="1400" b="0" i="0" u="none" strike="noStrike" err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Happisburgh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today is…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managed retreat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What type of coastal defence was commonly used in </a:t>
                      </a:r>
                      <a:r>
                        <a:rPr lang="en-GB" sz="1400" b="0" i="0" u="none" strike="noStrike" err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Happisburgh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during the 1950s?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groynes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the purpose of groynes in coastal management?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to trap sediment and reduce longshore drift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What soft engineering management strategy is currently being used in </a:t>
                      </a:r>
                      <a:r>
                        <a:rPr lang="en-GB" sz="1400" b="0" i="0" u="none" strike="noStrike" err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Happisburgh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managed retreat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Why was </a:t>
                      </a:r>
                      <a:r>
                        <a:rPr lang="en-GB" sz="1400" b="0" i="0" u="none" strike="noStrike" err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Happisburgh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classified as a 'no active intervention' zone in the early 2000s?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cost of protection was higher than the value of the land.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process by which sediment (such as sand and pebbles) is transported along a coastline by the action of waves. It creates beaches. This is known as…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longshore drift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type of rock that makes </a:t>
                      </a:r>
                      <a:r>
                        <a:rPr lang="en-GB" sz="1400" b="0" i="0" u="none" strike="noStrike" err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Happisburgh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vulnerable to coastal erosion is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granite/boulder clay.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boulder clay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423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12876416-29F6-CCDD-1C3C-9B38E38D79D4}"/>
              </a:ext>
            </a:extLst>
          </p:cNvPr>
          <p:cNvSpPr txBox="1">
            <a:spLocks/>
          </p:cNvSpPr>
          <p:nvPr/>
        </p:nvSpPr>
        <p:spPr>
          <a:xfrm>
            <a:off x="464637" y="1068679"/>
            <a:ext cx="8742556" cy="197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Geography Core Knowledge Booklet</a:t>
            </a:r>
            <a:endParaRPr lang="en-GB" sz="12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3BD19D-5554-B7D2-9E7C-D64C786FD1F6}"/>
              </a:ext>
            </a:extLst>
          </p:cNvPr>
          <p:cNvSpPr txBox="1"/>
          <p:nvPr/>
        </p:nvSpPr>
        <p:spPr>
          <a:xfrm>
            <a:off x="122663" y="211873"/>
            <a:ext cx="2330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chemeClr val="bg1"/>
                </a:solidFill>
              </a:rPr>
              <a:t>Spring term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903A6D-BA5B-F6B1-F691-7CA85947C7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94379"/>
              </p:ext>
            </p:extLst>
          </p:nvPr>
        </p:nvGraphicFramePr>
        <p:xfrm>
          <a:off x="464637" y="3216532"/>
          <a:ext cx="8742558" cy="14665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1279">
                  <a:extLst>
                    <a:ext uri="{9D8B030D-6E8A-4147-A177-3AD203B41FA5}">
                      <a16:colId xmlns:a16="http://schemas.microsoft.com/office/drawing/2014/main" val="3221006937"/>
                    </a:ext>
                  </a:extLst>
                </a:gridCol>
                <a:gridCol w="4371279">
                  <a:extLst>
                    <a:ext uri="{9D8B030D-6E8A-4147-A177-3AD203B41FA5}">
                      <a16:colId xmlns:a16="http://schemas.microsoft.com/office/drawing/2014/main" val="1076409870"/>
                    </a:ext>
                  </a:extLst>
                </a:gridCol>
              </a:tblGrid>
              <a:tr h="733251"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bg1"/>
                          </a:solidFill>
                        </a:rPr>
                        <a:t>Unit 3: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04140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Unit 4: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8629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9EB404C7-F778-65C1-CBD0-4C800D5F22D9}"/>
              </a:ext>
            </a:extLst>
          </p:cNvPr>
          <p:cNvGrpSpPr/>
          <p:nvPr/>
        </p:nvGrpSpPr>
        <p:grpSpPr>
          <a:xfrm>
            <a:off x="7950820" y="192065"/>
            <a:ext cx="1702416" cy="1249650"/>
            <a:chOff x="4069964" y="1546359"/>
            <a:chExt cx="1600200" cy="1143001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A25CD46D-4FA6-EBB5-ABDE-3FE6446955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69964" y="1546360"/>
              <a:ext cx="1600200" cy="1143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44FC0F9-BA09-4892-FEBD-E08EE1D6C729}"/>
                </a:ext>
              </a:extLst>
            </p:cNvPr>
            <p:cNvSpPr txBox="1"/>
            <p:nvPr/>
          </p:nvSpPr>
          <p:spPr>
            <a:xfrm rot="16200000">
              <a:off x="3683697" y="1974262"/>
              <a:ext cx="1143001" cy="287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+mn-lt"/>
                </a:rPr>
                <a:t>Geography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5975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DF7DF-520E-7DF6-BD58-838951A3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D93430ED-F627-B3C2-EC38-9515F92A5A61}"/>
              </a:ext>
            </a:extLst>
          </p:cNvPr>
          <p:cNvSpPr txBox="1">
            <a:spLocks/>
          </p:cNvSpPr>
          <p:nvPr/>
        </p:nvSpPr>
        <p:spPr>
          <a:xfrm>
            <a:off x="464637" y="1068679"/>
            <a:ext cx="8742556" cy="197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Geography Core Knowledge Booklet</a:t>
            </a:r>
            <a:endParaRPr lang="en-GB" sz="12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2CE255-BD37-FEAB-C33E-FB2A95C10961}"/>
              </a:ext>
            </a:extLst>
          </p:cNvPr>
          <p:cNvSpPr txBox="1"/>
          <p:nvPr/>
        </p:nvSpPr>
        <p:spPr>
          <a:xfrm>
            <a:off x="122663" y="211873"/>
            <a:ext cx="2330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chemeClr val="bg1"/>
                </a:solidFill>
              </a:rPr>
              <a:t>Summer term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97AA39-94E0-EF52-CB04-8C7848AEB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769550"/>
              </p:ext>
            </p:extLst>
          </p:nvPr>
        </p:nvGraphicFramePr>
        <p:xfrm>
          <a:off x="464637" y="3216532"/>
          <a:ext cx="8742558" cy="172949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1279">
                  <a:extLst>
                    <a:ext uri="{9D8B030D-6E8A-4147-A177-3AD203B41FA5}">
                      <a16:colId xmlns:a16="http://schemas.microsoft.com/office/drawing/2014/main" val="3221006937"/>
                    </a:ext>
                  </a:extLst>
                </a:gridCol>
                <a:gridCol w="4371279">
                  <a:extLst>
                    <a:ext uri="{9D8B030D-6E8A-4147-A177-3AD203B41FA5}">
                      <a16:colId xmlns:a16="http://schemas.microsoft.com/office/drawing/2014/main" val="1076409870"/>
                    </a:ext>
                  </a:extLst>
                </a:gridCol>
              </a:tblGrid>
              <a:tr h="996239"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bg1"/>
                          </a:solidFill>
                        </a:rPr>
                        <a:t>Unit 5: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04140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Unit 6: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8629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855EF9C9-33E5-FF67-BB92-6EB6E4A3A175}"/>
              </a:ext>
            </a:extLst>
          </p:cNvPr>
          <p:cNvGrpSpPr/>
          <p:nvPr/>
        </p:nvGrpSpPr>
        <p:grpSpPr>
          <a:xfrm>
            <a:off x="7950820" y="192065"/>
            <a:ext cx="1702416" cy="1249650"/>
            <a:chOff x="4069964" y="1546359"/>
            <a:chExt cx="1600200" cy="1143001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B6AAACA3-ABC6-2365-7C97-2B09CD0008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69964" y="1546360"/>
              <a:ext cx="1600200" cy="1143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ED6B7FB-20BD-08A9-B572-6A17E24C60DF}"/>
                </a:ext>
              </a:extLst>
            </p:cNvPr>
            <p:cNvSpPr txBox="1"/>
            <p:nvPr/>
          </p:nvSpPr>
          <p:spPr>
            <a:xfrm rot="16200000">
              <a:off x="3683697" y="1974262"/>
              <a:ext cx="1143001" cy="287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+mn-lt"/>
                </a:rPr>
                <a:t>Geography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291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6E44EE-A735-5349-2FF3-31B1AC0BB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246158"/>
              </p:ext>
            </p:extLst>
          </p:nvPr>
        </p:nvGraphicFramePr>
        <p:xfrm>
          <a:off x="250199" y="972949"/>
          <a:ext cx="9405602" cy="4787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16579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Climate can affect where people choose to live. 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Which of the following is a natural resource that people often live near?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freshwater, deserts, ice caps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Fresh Water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What is the term for a group of people living in the same area or region? 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Community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336171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What is the term used to describe to the hight of the land?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Relief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Population distribution worldwide is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even/uneven. 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Uneven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is the term used to describe the number of people who live within 1km2?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Population density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Places which contain many people per km² are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densely/sparsely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populated.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Densely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5953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Places which contain few people per km² are densely populated.</a:t>
                      </a:r>
                    </a:p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False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Access to natural resources is a human factor affecting population distribution.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False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Electricity supply is a human factor affecting population distribution. </a:t>
                      </a:r>
                    </a:p>
                    <a:p>
                      <a:pPr marL="342900" indent="-342900" algn="l" fontAlgn="ctr">
                        <a:buFont typeface="+mj-lt"/>
                        <a:buAutoNum type="arabicPeriod"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67A2F57-1708-5345-DA0E-5D1E5233D44A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P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1: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54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41DF8-AE53-FEC7-6643-A99CEA4A3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5E26D1FE-6511-9AE3-86AC-A8B0459FE370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P2: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4B06F1-7955-9BE6-7A0E-66C39833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512079"/>
              </p:ext>
            </p:extLst>
          </p:nvPr>
        </p:nvGraphicFramePr>
        <p:xfrm>
          <a:off x="162734" y="810427"/>
          <a:ext cx="9405602" cy="5692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5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If the birth rate exceeds the death rate the population will…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Naturally increase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If the birth rate exceeds the death rate the population will…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Naturally decrease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True or false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: A densely populated area is less likely to experience disease spread.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False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Rapid population growth can strain water supplies, making clean water less available for everyone.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Overpopulation can lead to increased deforestation to create space for housing and agriculture.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Climate change impacts are unrelated to overpopulation because they stem only from emissions.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False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Overpopulation could lead to a lack of housing in the future.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595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True or false: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Competition for fossil fuels in densely populated areas can raise the risk of conflict.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population of people within 1km² is known as…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Population density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When the number of people in a region exceeds the capacity of that region's resources to support them, this is known as… 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Overpopulation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78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AD22F-7C72-FDB6-02A1-E67891ED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B7B0F3D2-5111-B9BF-5DAB-C7A599E6DF7D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P3: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8E750F-399A-AFF4-1DED-EF1638D94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145369"/>
              </p:ext>
            </p:extLst>
          </p:nvPr>
        </p:nvGraphicFramePr>
        <p:xfrm>
          <a:off x="208114" y="882290"/>
          <a:ext cx="9389110" cy="58070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number of deaths per 1,000 people in a population per year is the…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Death rate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number of live births per 1,000 people in a population per year is the…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Birth rate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Does this factors affect the birth rate, death rate or both? </a:t>
                      </a:r>
                    </a:p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Childcare funded by the government.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Birth rate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Does this factors affect the birth rate, death rate or both? </a:t>
                      </a:r>
                    </a:p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Better access to education.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Both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Does this factors affect the birth rate, death rate or both? </a:t>
                      </a:r>
                    </a:p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Better access to healthcare for the elderly.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Death rate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Does this factors affect the birth rate, death rate or both?</a:t>
                      </a:r>
                    </a:p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Access to maternity services for women.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Birth rate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Does this factors affect the birth rate, death rate or both? </a:t>
                      </a:r>
                    </a:p>
                    <a:p>
                      <a:pPr algn="l" fontAlgn="ctr">
                        <a:buNone/>
                      </a:pP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Access to food.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Both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6482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Does this factors affect the birth rate, death rate or both?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Both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If access to contraception increases the birth rate will…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Fall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If access to food reduces the death rate will…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Rise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85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D165E-741F-5206-FFCD-B4A09B9E5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646D622C-04C7-D2B3-FBB6-882736E72330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P4: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E8A3D0-ABF6-326A-0E3E-68CE08511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032008"/>
              </p:ext>
            </p:extLst>
          </p:nvPr>
        </p:nvGraphicFramePr>
        <p:xfrm>
          <a:off x="212833" y="895322"/>
          <a:ext cx="9281023" cy="5261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7240">
                  <a:extLst>
                    <a:ext uri="{9D8B030D-6E8A-4147-A177-3AD203B41FA5}">
                      <a16:colId xmlns:a16="http://schemas.microsoft.com/office/drawing/2014/main" val="2956295923"/>
                    </a:ext>
                  </a:extLst>
                </a:gridCol>
                <a:gridCol w="3433783">
                  <a:extLst>
                    <a:ext uri="{9D8B030D-6E8A-4147-A177-3AD203B41FA5}">
                      <a16:colId xmlns:a16="http://schemas.microsoft.com/office/drawing/2014/main" val="948763237"/>
                    </a:ext>
                  </a:extLst>
                </a:gridCol>
              </a:tblGrid>
              <a:tr h="28240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5763" marR="5763" marT="5763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5763" marR="5763" marT="5763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905510"/>
                  </a:ext>
                </a:extLst>
              </a:tr>
              <a:tr h="444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Birth rates, death rates and infant mortality are measured per…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Per 1000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2390837982"/>
                  </a:ext>
                </a:extLst>
              </a:tr>
              <a:tr h="4055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base of a population pyramid for a developing country will often be wider/narrower than the elderly dependent section.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Wider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275609229"/>
                  </a:ext>
                </a:extLst>
              </a:tr>
              <a:tr h="28240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 high infant mortality could lead to the birth rate being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high/low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High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3181004684"/>
                  </a:ext>
                </a:extLst>
              </a:tr>
              <a:tr h="4207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Those who rely on the working-age population for support are known as…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Dependents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1324961297"/>
                  </a:ext>
                </a:extLst>
              </a:tr>
              <a:tr h="4207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base of a population pyramid for a developed country will often be wider/narrower than the working-age section.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Narrower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3665892200"/>
                  </a:ext>
                </a:extLst>
              </a:tr>
              <a:tr h="4041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Since the early 20th century in the UK, the birth rate has…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Decreased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1532927155"/>
                  </a:ext>
                </a:extLst>
              </a:tr>
              <a:tr h="4207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Since the early 20th century in the UK, the death rate has…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Decreased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2326298843"/>
                  </a:ext>
                </a:extLst>
              </a:tr>
              <a:tr h="4207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Since the early 20th century in the UK, the percentage of young dependents has…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Decreased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78607413"/>
                  </a:ext>
                </a:extLst>
              </a:tr>
              <a:tr h="55904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Since the early 20th century in the UK, the percentage of elderly dependents has…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Increased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572008360"/>
                  </a:ext>
                </a:extLst>
              </a:tr>
              <a:tr h="5590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Advantage or disadvantage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of an ageing population: The number of people receiving a state pension is increasing.</a:t>
                      </a:r>
                    </a:p>
                  </a:txBody>
                  <a:tcPr marL="5763" marR="5763" marT="5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Disadvantage</a:t>
                      </a:r>
                    </a:p>
                  </a:txBody>
                  <a:tcPr marL="5763" marR="5763" marT="5763" marB="0" anchor="ctr"/>
                </a:tc>
                <a:extLst>
                  <a:ext uri="{0D108BD9-81ED-4DB2-BD59-A6C34878D82A}">
                    <a16:rowId xmlns:a16="http://schemas.microsoft.com/office/drawing/2014/main" val="346784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412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BAB7F-37F2-B3AB-86A2-73CB78EB4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B8410FE2-FE9E-97B4-C664-C04730F066A6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P5: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0C999A3-BFFE-52A7-4BB2-F6E805C9D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971041"/>
              </p:ext>
            </p:extLst>
          </p:nvPr>
        </p:nvGraphicFramePr>
        <p:xfrm>
          <a:off x="245666" y="865991"/>
          <a:ext cx="9238035" cy="5619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20157">
                  <a:extLst>
                    <a:ext uri="{9D8B030D-6E8A-4147-A177-3AD203B41FA5}">
                      <a16:colId xmlns:a16="http://schemas.microsoft.com/office/drawing/2014/main" val="527204731"/>
                    </a:ext>
                  </a:extLst>
                </a:gridCol>
                <a:gridCol w="3417878">
                  <a:extLst>
                    <a:ext uri="{9D8B030D-6E8A-4147-A177-3AD203B41FA5}">
                      <a16:colId xmlns:a16="http://schemas.microsoft.com/office/drawing/2014/main" val="3705614560"/>
                    </a:ext>
                  </a:extLst>
                </a:gridCol>
              </a:tblGrid>
              <a:tr h="51211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843247"/>
                  </a:ext>
                </a:extLst>
              </a:tr>
              <a:tr h="66416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proportion of people in each age range, for each gender is known as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Population Structure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7355638"/>
                  </a:ext>
                </a:extLst>
              </a:tr>
              <a:tr h="5534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A response to an ageing population is decrease/increase the retirement age.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Increase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9613317"/>
                  </a:ext>
                </a:extLst>
              </a:tr>
              <a:tr h="4535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 positive impact of a youthful population is a large future workforce/ overpopulation.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Large future workforce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5998498"/>
                  </a:ext>
                </a:extLst>
              </a:tr>
              <a:tr h="48748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What type of migration is being described: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Moving from Ukraine to Poland to escape war.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Forced and international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2838408"/>
                  </a:ext>
                </a:extLst>
              </a:tr>
              <a:tr h="4535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What type of migration is being described: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Moving from Liverpool to rural England for countryside views.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Voluntary and internal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63498054"/>
                  </a:ext>
                </a:extLst>
              </a:tr>
              <a:tr h="6770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What type of migration is being described: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Moving from a rural area experiencing severe droughts to an urban area in the same country with better access to freshwater. 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Forced and internal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72127401"/>
                  </a:ext>
                </a:extLst>
              </a:tr>
              <a:tr h="4535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What type of migration is being described: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Moving from the UK to the UAE for a new job opportunity.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Voluntary and international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83841706"/>
                  </a:ext>
                </a:extLst>
              </a:tr>
              <a:tr h="4988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Push factor or pull factor: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Reasons why people leave their home country.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Push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95810967"/>
                  </a:ext>
                </a:extLst>
              </a:tr>
              <a:tr h="3657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Push factor or pull factor: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Reasons that attracted people to a new place.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Pull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9875437"/>
                  </a:ext>
                </a:extLst>
              </a:tr>
              <a:tr h="2301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Push factor or pull factor: </a:t>
                      </a:r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Better job opportunities.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Pull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0304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73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53DCF-328C-20AB-30A6-B7468A898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7B2E1862-31B5-038A-644C-458C370ABDE1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P6: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BD6B37-1BE2-9241-B371-D2DA6517C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826223"/>
              </p:ext>
            </p:extLst>
          </p:nvPr>
        </p:nvGraphicFramePr>
        <p:xfrm>
          <a:off x="216064" y="862882"/>
          <a:ext cx="9452721" cy="5527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Factors that make people want to move away from an area are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Push factors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movement of people from one area within a country to another is…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Internal migration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Yemen in a country in the ………. Region.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Middle East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Money sent from migrants to people in their home country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Remittances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The home country of a migrant is known as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Source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Is this factor a push or pull factor for forced migration in Yemen?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More humanitarian organisations working in places like Aden.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Pull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Is this factor a push or pull factor for forced migration in Yemen?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Cities like Marib were initially safer compared to war zones.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Pull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Is this factor a push or pull factor for forced migration in Yemen?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Heavy fighting in Sana’a, Al Hodeidah, and Sa’dah.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Push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Is this factor a push or pull factor for forced migration in Yemen?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Shortages of water with approximately 19 million people in need of water support. 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Push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population of people within 1km² is known as… </a:t>
                      </a:r>
                    </a:p>
                    <a:p>
                      <a:pPr algn="l" fontAlgn="ctr"/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Population density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86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2E666-DDDE-42BB-CB9A-6004EFA88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24C15EC2-29E3-D4CE-F36F-F0C595D67A6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A0BC0C-EA8A-75E6-BEF4-238D90D4F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141314"/>
              </p:ext>
            </p:extLst>
          </p:nvPr>
        </p:nvGraphicFramePr>
        <p:xfrm>
          <a:off x="216064" y="862882"/>
          <a:ext cx="9452721" cy="4664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What type of rock is more resistant to erosion?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Hard rock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Erosion that moves across the land from side to side is known as… vertical/lateral erosion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lateral erosion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process that moves sediment from one place to another is known as...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transportation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term that describes the height and shape of the land is…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relief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When a river loses energy, it drops its load. This process is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deposition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Identify if these characteristics are of constructive or destructive waves. Erodes the coast.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Identify if these characteristics are of constructive or destructive waves. Builds wide, gently sloping beaches.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Identify if these characteristics are of constructive or destructive waves. Has a strong swash.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Identify if these characteristics are of constructive or destructive waves. Occurs during storms.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Identify if these characteristics are of constructive or destructive waves. Carries material up the beach.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89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2E4C8-6787-FA47-6F77-B98884007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0AABCC41-A911-4D74-AAB7-9183319394B7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F7BD44-1D94-B4DC-440A-4523142D8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562033"/>
              </p:ext>
            </p:extLst>
          </p:nvPr>
        </p:nvGraphicFramePr>
        <p:xfrm>
          <a:off x="216064" y="862882"/>
          <a:ext cx="9452721" cy="5091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7675">
                  <a:extLst>
                    <a:ext uri="{9D8B030D-6E8A-4147-A177-3AD203B41FA5}">
                      <a16:colId xmlns:a16="http://schemas.microsoft.com/office/drawing/2014/main" val="2607208535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2505264990"/>
                    </a:ext>
                  </a:extLst>
                </a:gridCol>
              </a:tblGrid>
              <a:tr h="46021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 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214105"/>
                  </a:ext>
                </a:extLst>
              </a:tr>
              <a:tr h="4602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Identify if these characteristics are of constructive or destructive waves. Has a weak backwash.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2467755"/>
                  </a:ext>
                </a:extLst>
              </a:tr>
              <a:tr h="51135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Identify if these characteristics are of constructive or destructive waves. Has a strong backwash.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7761904"/>
                  </a:ext>
                </a:extLst>
              </a:tr>
              <a:tr h="49820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Identify if these characteristics are of constructive or destructive waves. Removes sand and pebbles.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136007"/>
                  </a:ext>
                </a:extLst>
              </a:tr>
              <a:tr h="50404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movement of a wave up the beach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swash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215012"/>
                  </a:ext>
                </a:extLst>
              </a:tr>
              <a:tr h="4602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Backwash happens at any angle/90 degrees to the beach.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90 degrees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0831256"/>
                  </a:ext>
                </a:extLst>
              </a:tr>
              <a:tr h="5259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The distance the wave has travelled is known as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Fetch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8229785"/>
                  </a:ext>
                </a:extLst>
              </a:tr>
              <a:tr h="4602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This type of wave has a weak swash and a strong backwash…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destructive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9459642"/>
                  </a:ext>
                </a:extLst>
              </a:tr>
              <a:tr h="49820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The process where a river loses energy so that it drops its load is known as erosion/transportation/deposition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deposition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0724"/>
                  </a:ext>
                </a:extLst>
              </a:tr>
              <a:tr h="4602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Erosion that takes place downwards into the land is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vertical erosion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1244430"/>
                  </a:ext>
                </a:extLst>
              </a:tr>
              <a:tr h="25275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What is weathering?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rocks breaking in place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131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32042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Aft>
            <a:spcPts val="600"/>
          </a:spcAft>
          <a:defRPr sz="1200" dirty="0" err="1" smtClean="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  <a:cs typeface="Roboto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4283a62-dbf0-4bf3-9286-04d2ea05a3ac">
      <UserInfo>
        <DisplayName/>
        <AccountId xsi:nil="true"/>
        <AccountType/>
      </UserInfo>
    </SharedWithUsers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MediaLengthInSeconds xmlns="7cdbce52-7c58-4c49-97cb-d953267058b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5D951D-B178-46C3-B2A1-D2017F516FFC}">
  <ds:schemaRefs>
    <ds:schemaRef ds:uri="7cdbce52-7c58-4c49-97cb-d953267058b2"/>
    <ds:schemaRef ds:uri="84283a62-dbf0-4bf3-9286-04d2ea05a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2853</Words>
  <Application>Microsoft Office PowerPoint</Application>
  <PresentationFormat>A4 Paper (210x297 mm)</PresentationFormat>
  <Paragraphs>346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ABeeZee</vt:lpstr>
      <vt:lpstr>ABeeZee</vt:lpstr>
      <vt:lpstr>Arial</vt:lpstr>
      <vt:lpstr>Roboto</vt:lpstr>
      <vt:lpstr>Calibri</vt:lpstr>
      <vt:lpstr>Title Slide</vt:lpstr>
      <vt:lpstr>Teacher 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Quinn</dc:creator>
  <cp:lastModifiedBy>Charlotte Grocott</cp:lastModifiedBy>
  <cp:revision>5</cp:revision>
  <cp:lastPrinted>2025-06-06T13:05:15Z</cp:lastPrinted>
  <dcterms:created xsi:type="dcterms:W3CDTF">2021-04-22T13:12:58Z</dcterms:created>
  <dcterms:modified xsi:type="dcterms:W3CDTF">2026-01-12T09:45:45Z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  <property fmtid="{D5CDD505-2E9C-101B-9397-08002B2CF9AE}" pid="4" name="Order">
    <vt:r8>23365100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